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7"/>
  </p:notesMasterIdLst>
  <p:sldIdLst>
    <p:sldId id="257" r:id="rId2"/>
    <p:sldId id="258" r:id="rId3"/>
    <p:sldId id="259" r:id="rId4"/>
    <p:sldId id="260" r:id="rId5"/>
    <p:sldId id="261" r:id="rId6"/>
  </p:sldIdLst>
  <p:sldSz cx="9144000" cy="5143500" type="screen16x9"/>
  <p:notesSz cx="6858000" cy="9144000"/>
  <p:embeddedFontLst>
    <p:embeddedFont>
      <p:font typeface="Lato" panose="020F0502020204030203" pitchFamily="34" charset="77"/>
      <p:regular r:id="rId8"/>
      <p:bold r:id="rId9"/>
      <p:italic r:id="rId10"/>
      <p:boldItalic r:id="rId11"/>
    </p:embeddedFont>
    <p:embeddedFont>
      <p:font typeface="Montserrat" pitchFamily="2" charset="77"/>
      <p:regular r:id="rId12"/>
      <p:bold r:id="rId13"/>
      <p:italic r:id="rId14"/>
      <p:boldItalic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  <p:embeddedFont>
      <p:font typeface="Roboto Medium" panose="02000000000000000000" pitchFamily="2" charset="0"/>
      <p:regular r:id="rId20"/>
      <p:bold r:id="rId21"/>
      <p:italic r:id="rId22"/>
      <p:boldItalic r:id="rId23"/>
    </p:embeddedFont>
    <p:embeddedFont>
      <p:font typeface="Roboto Thin" panose="02000000000000000000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6"/>
    <p:restoredTop sz="94651"/>
  </p:normalViewPr>
  <p:slideViewPr>
    <p:cSldViewPr snapToGrid="0">
      <p:cViewPr varScale="1">
        <p:scale>
          <a:sx n="106" d="100"/>
          <a:sy n="106" d="100"/>
        </p:scale>
        <p:origin x="192" y="72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font" Target="fonts/font19.fntdata"/><Relationship Id="rId3" Type="http://schemas.openxmlformats.org/officeDocument/2006/relationships/slide" Target="slides/slide2.xml"/><Relationship Id="rId21" Type="http://schemas.openxmlformats.org/officeDocument/2006/relationships/font" Target="fonts/font14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font" Target="fonts/font18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font" Target="fonts/font17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font" Target="fonts/font16.fntdata"/><Relationship Id="rId28" Type="http://schemas.openxmlformats.org/officeDocument/2006/relationships/presProps" Target="presProp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Relationship Id="rId27" Type="http://schemas.openxmlformats.org/officeDocument/2006/relationships/font" Target="fonts/font20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50" dirty="0"/>
              <a:t> </a:t>
            </a:r>
            <a:r>
              <a:rPr lang="en-GB" sz="850" dirty="0" err="1"/>
              <a:t>pycallgraph</a:t>
            </a:r>
            <a:r>
              <a:rPr lang="en-GB" sz="850" dirty="0"/>
              <a:t> </a:t>
            </a:r>
            <a:r>
              <a:rPr lang="en-GB" sz="850" dirty="0" err="1"/>
              <a:t>graphviz</a:t>
            </a:r>
            <a:r>
              <a:rPr lang="en-GB" sz="850" dirty="0"/>
              <a:t> </a:t>
            </a:r>
            <a:r>
              <a:rPr lang="en-GB" sz="850" dirty="0" err="1"/>
              <a:t>Toy_Simulation_Infectious_Disease_Spread.py</a:t>
            </a:r>
            <a:r>
              <a:rPr lang="en-GB" sz="850" dirty="0"/>
              <a:t>    </a:t>
            </a:r>
            <a:endParaRPr sz="85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5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50" dirty="0"/>
              <a:t>python -m </a:t>
            </a:r>
            <a:r>
              <a:rPr lang="en-GB" sz="850" dirty="0" err="1"/>
              <a:t>cProfile</a:t>
            </a:r>
            <a:r>
              <a:rPr lang="en-GB" sz="850" dirty="0"/>
              <a:t> -o </a:t>
            </a:r>
            <a:r>
              <a:rPr lang="en-GB" sz="850" dirty="0" err="1"/>
              <a:t>result.out</a:t>
            </a:r>
            <a:r>
              <a:rPr lang="en-GB" sz="850" dirty="0"/>
              <a:t> -s cumulative </a:t>
            </a:r>
            <a:r>
              <a:rPr lang="en-GB" sz="850" dirty="0" err="1"/>
              <a:t>Toy_Simulation_Infectious_Disease_Spread.py</a:t>
            </a:r>
            <a:endParaRPr sz="85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50" dirty="0"/>
              <a:t>python gprof2dot.py -f </a:t>
            </a:r>
            <a:r>
              <a:rPr lang="en-GB" sz="850" dirty="0" err="1"/>
              <a:t>pstats</a:t>
            </a:r>
            <a:r>
              <a:rPr lang="en-GB" sz="850" dirty="0"/>
              <a:t> </a:t>
            </a:r>
            <a:r>
              <a:rPr lang="en-GB" sz="850" dirty="0" err="1"/>
              <a:t>result.out</a:t>
            </a:r>
            <a:r>
              <a:rPr lang="en-GB" sz="850" dirty="0"/>
              <a:t> | dot -</a:t>
            </a:r>
            <a:r>
              <a:rPr lang="en-GB" sz="850" dirty="0" err="1"/>
              <a:t>Tpng</a:t>
            </a:r>
            <a:r>
              <a:rPr lang="en-GB" sz="850" dirty="0"/>
              <a:t> -o </a:t>
            </a:r>
            <a:r>
              <a:rPr lang="en-GB" sz="850" dirty="0" err="1"/>
              <a:t>result.png</a:t>
            </a:r>
            <a:endParaRPr sz="8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83a733281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83a733281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83a7332816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83a7332816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83a733281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83a7332816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/>
              <a:t>We would expect the pipeline to be slightly worse because of the serial part at the beginning and I/O between Python and C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7" r:id="rId6"/>
    <p:sldLayoutId id="2147483659" r:id="rId7"/>
    <p:sldLayoutId id="2147483660" r:id="rId8"/>
    <p:sldLayoutId id="2147483661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>
            <a:spLocks noGrp="1"/>
          </p:cNvSpPr>
          <p:nvPr>
            <p:ph type="ctrTitle"/>
          </p:nvPr>
        </p:nvSpPr>
        <p:spPr>
          <a:xfrm>
            <a:off x="3050325" y="892600"/>
            <a:ext cx="5977200" cy="22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Design Presentation: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Simulating the Spread of COVID-19</a:t>
            </a:r>
            <a:endParaRPr/>
          </a:p>
        </p:txBody>
      </p:sp>
      <p:sp>
        <p:nvSpPr>
          <p:cNvPr id="234" name="Google Shape;234;p18"/>
          <p:cNvSpPr txBox="1">
            <a:spLocks noGrp="1"/>
          </p:cNvSpPr>
          <p:nvPr>
            <p:ph type="subTitle" idx="1"/>
          </p:nvPr>
        </p:nvSpPr>
        <p:spPr>
          <a:xfrm>
            <a:off x="4553750" y="3304300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Jingyi Chen, Genevieve Lyons, Rebecca Youngerman, Huahua Zheng</a:t>
            </a:r>
            <a:endParaRPr/>
          </a:p>
        </p:txBody>
      </p:sp>
      <p:pic>
        <p:nvPicPr>
          <p:cNvPr id="235" name="Google Shape;23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0800" y="4386349"/>
            <a:ext cx="2067000" cy="75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19"/>
          <p:cNvPicPr preferRelativeResize="0"/>
          <p:nvPr/>
        </p:nvPicPr>
        <p:blipFill rotWithShape="1">
          <a:blip r:embed="rId4">
            <a:alphaModFix/>
          </a:blip>
          <a:srcRect t="4470"/>
          <a:stretch/>
        </p:blipFill>
        <p:spPr>
          <a:xfrm>
            <a:off x="3733000" y="1545387"/>
            <a:ext cx="5188901" cy="2928224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19"/>
          <p:cNvSpPr txBox="1">
            <a:spLocks noGrp="1"/>
          </p:cNvSpPr>
          <p:nvPr>
            <p:ph type="title"/>
          </p:nvPr>
        </p:nvSpPr>
        <p:spPr>
          <a:xfrm>
            <a:off x="864825" y="40940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Analysis of Existing Code</a:t>
            </a:r>
            <a:endParaRPr/>
          </a:p>
        </p:txBody>
      </p:sp>
      <p:pic>
        <p:nvPicPr>
          <p:cNvPr id="242" name="Google Shape;24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00800" y="42949"/>
            <a:ext cx="2067000" cy="757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3" name="Google Shape;243;p19"/>
          <p:cNvGrpSpPr/>
          <p:nvPr/>
        </p:nvGrpSpPr>
        <p:grpSpPr>
          <a:xfrm>
            <a:off x="-52089" y="1051526"/>
            <a:ext cx="3922200" cy="3915924"/>
            <a:chOff x="2610905" y="610653"/>
            <a:chExt cx="3922200" cy="3922200"/>
          </a:xfrm>
        </p:grpSpPr>
        <p:sp>
          <p:nvSpPr>
            <p:cNvPr id="244" name="Google Shape;244;p19"/>
            <p:cNvSpPr/>
            <p:nvPr/>
          </p:nvSpPr>
          <p:spPr>
            <a:xfrm rot="-4980021">
              <a:off x="3204123" y="1186472"/>
              <a:ext cx="2771960" cy="2771960"/>
            </a:xfrm>
            <a:prstGeom prst="blockArc">
              <a:avLst>
                <a:gd name="adj1" fmla="val 12602522"/>
                <a:gd name="adj2" fmla="val 16867657"/>
                <a:gd name="adj3" fmla="val 20844"/>
              </a:avLst>
            </a:prstGeom>
            <a:solidFill>
              <a:srgbClr val="1F8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9"/>
            <p:cNvSpPr/>
            <p:nvPr/>
          </p:nvSpPr>
          <p:spPr>
            <a:xfrm rot="7920309">
              <a:off x="3183402" y="1183149"/>
              <a:ext cx="2777207" cy="2777207"/>
            </a:xfrm>
            <a:prstGeom prst="blockArc">
              <a:avLst>
                <a:gd name="adj1" fmla="val 12602522"/>
                <a:gd name="adj2" fmla="val 16867657"/>
                <a:gd name="adj3" fmla="val 20844"/>
              </a:avLst>
            </a:prstGeom>
            <a:solidFill>
              <a:srgbClr val="1B78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9"/>
            <p:cNvSpPr/>
            <p:nvPr/>
          </p:nvSpPr>
          <p:spPr>
            <a:xfrm rot="3600063">
              <a:off x="3186335" y="1195681"/>
              <a:ext cx="2777488" cy="2777488"/>
            </a:xfrm>
            <a:prstGeom prst="blockArc">
              <a:avLst>
                <a:gd name="adj1" fmla="val 12602522"/>
                <a:gd name="adj2" fmla="val 16867657"/>
                <a:gd name="adj3" fmla="val 20844"/>
              </a:avLst>
            </a:prstGeom>
            <a:solidFill>
              <a:srgbClr val="155B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9"/>
            <p:cNvSpPr/>
            <p:nvPr/>
          </p:nvSpPr>
          <p:spPr>
            <a:xfrm rot="4024705">
              <a:off x="5326681" y="1940898"/>
              <a:ext cx="578477" cy="579147"/>
            </a:xfrm>
            <a:prstGeom prst="pie">
              <a:avLst>
                <a:gd name="adj1" fmla="val 6190354"/>
                <a:gd name="adj2" fmla="val 14996165"/>
              </a:avLst>
            </a:prstGeom>
            <a:solidFill>
              <a:srgbClr val="1B786E"/>
            </a:solidFill>
            <a:ln>
              <a:noFill/>
            </a:ln>
            <a:effectLst>
              <a:outerShdw blurRad="142875" algn="bl" rotWithShape="0">
                <a:srgbClr val="000000">
                  <a:alpha val="4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9"/>
            <p:cNvSpPr/>
            <p:nvPr/>
          </p:nvSpPr>
          <p:spPr>
            <a:xfrm rot="-6816027">
              <a:off x="5326729" y="1940918"/>
              <a:ext cx="578485" cy="579035"/>
            </a:xfrm>
            <a:prstGeom prst="pie">
              <a:avLst>
                <a:gd name="adj1" fmla="val 4028252"/>
                <a:gd name="adj2" fmla="val 17183677"/>
              </a:avLst>
            </a:prstGeom>
            <a:solidFill>
              <a:srgbClr val="1B78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9"/>
            <p:cNvSpPr/>
            <p:nvPr/>
          </p:nvSpPr>
          <p:spPr>
            <a:xfrm rot="-9359762">
              <a:off x="3193941" y="1176205"/>
              <a:ext cx="2777287" cy="2777287"/>
            </a:xfrm>
            <a:prstGeom prst="blockArc">
              <a:avLst>
                <a:gd name="adj1" fmla="val 12602522"/>
                <a:gd name="adj2" fmla="val 16867657"/>
                <a:gd name="adj3" fmla="val 20844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9"/>
            <p:cNvSpPr/>
            <p:nvPr/>
          </p:nvSpPr>
          <p:spPr>
            <a:xfrm rot="-8936366">
              <a:off x="3659126" y="3173505"/>
              <a:ext cx="578551" cy="578963"/>
            </a:xfrm>
            <a:prstGeom prst="pie">
              <a:avLst>
                <a:gd name="adj1" fmla="val 6190354"/>
                <a:gd name="adj2" fmla="val 14996165"/>
              </a:avLst>
            </a:prstGeom>
            <a:solidFill>
              <a:srgbClr val="1F887E"/>
            </a:solidFill>
            <a:ln>
              <a:noFill/>
            </a:ln>
            <a:effectLst>
              <a:outerShdw blurRad="142875" algn="bl" rotWithShape="0">
                <a:srgbClr val="000000">
                  <a:alpha val="4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9"/>
            <p:cNvSpPr/>
            <p:nvPr/>
          </p:nvSpPr>
          <p:spPr>
            <a:xfrm rot="1824498">
              <a:off x="3659375" y="3173497"/>
              <a:ext cx="578475" cy="578885"/>
            </a:xfrm>
            <a:prstGeom prst="pie">
              <a:avLst>
                <a:gd name="adj1" fmla="val 4028252"/>
                <a:gd name="adj2" fmla="val 17183677"/>
              </a:avLst>
            </a:prstGeom>
            <a:solidFill>
              <a:srgbClr val="1F8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9"/>
            <p:cNvSpPr/>
            <p:nvPr/>
          </p:nvSpPr>
          <p:spPr>
            <a:xfrm rot="-600092">
              <a:off x="3198852" y="1195456"/>
              <a:ext cx="2777611" cy="2777611"/>
            </a:xfrm>
            <a:prstGeom prst="blockArc">
              <a:avLst>
                <a:gd name="adj1" fmla="val 12513247"/>
                <a:gd name="adj2" fmla="val 16867657"/>
                <a:gd name="adj3" fmla="val 20844"/>
              </a:avLst>
            </a:prstGeom>
            <a:solidFill>
              <a:srgbClr val="249C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9"/>
            <p:cNvSpPr/>
            <p:nvPr/>
          </p:nvSpPr>
          <p:spPr>
            <a:xfrm rot="-176551">
              <a:off x="4312105" y="1195442"/>
              <a:ext cx="578563" cy="579162"/>
            </a:xfrm>
            <a:prstGeom prst="pie">
              <a:avLst>
                <a:gd name="adj1" fmla="val 6190354"/>
                <a:gd name="adj2" fmla="val 14996165"/>
              </a:avLst>
            </a:prstGeom>
            <a:solidFill>
              <a:srgbClr val="155B54"/>
            </a:solidFill>
            <a:ln>
              <a:noFill/>
            </a:ln>
            <a:effectLst>
              <a:outerShdw blurRad="142875" algn="bl" rotWithShape="0">
                <a:srgbClr val="000000">
                  <a:alpha val="4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9"/>
            <p:cNvSpPr/>
            <p:nvPr/>
          </p:nvSpPr>
          <p:spPr>
            <a:xfrm rot="10584085">
              <a:off x="4312088" y="1195622"/>
              <a:ext cx="578340" cy="578939"/>
            </a:xfrm>
            <a:prstGeom prst="pie">
              <a:avLst>
                <a:gd name="adj1" fmla="val 4028252"/>
                <a:gd name="adj2" fmla="val 17183677"/>
              </a:avLst>
            </a:prstGeom>
            <a:solidFill>
              <a:srgbClr val="155B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9"/>
            <p:cNvSpPr/>
            <p:nvPr/>
          </p:nvSpPr>
          <p:spPr>
            <a:xfrm rot="8344778">
              <a:off x="4940929" y="3162886"/>
              <a:ext cx="578465" cy="578888"/>
            </a:xfrm>
            <a:prstGeom prst="pie">
              <a:avLst>
                <a:gd name="adj1" fmla="val 6190354"/>
                <a:gd name="adj2" fmla="val 14996165"/>
              </a:avLst>
            </a:prstGeom>
            <a:solidFill>
              <a:srgbClr val="1D7E74"/>
            </a:solidFill>
            <a:ln>
              <a:noFill/>
            </a:ln>
            <a:effectLst>
              <a:outerShdw blurRad="142875" algn="bl" rotWithShape="0">
                <a:srgbClr val="000000">
                  <a:alpha val="4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9"/>
            <p:cNvSpPr/>
            <p:nvPr/>
          </p:nvSpPr>
          <p:spPr>
            <a:xfrm rot="-2495643">
              <a:off x="4941000" y="3162728"/>
              <a:ext cx="578445" cy="579093"/>
            </a:xfrm>
            <a:prstGeom prst="pie">
              <a:avLst>
                <a:gd name="adj1" fmla="val 4028252"/>
                <a:gd name="adj2" fmla="val 17183677"/>
              </a:avLst>
            </a:prstGeom>
            <a:solidFill>
              <a:srgbClr val="1D7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9"/>
            <p:cNvSpPr/>
            <p:nvPr/>
          </p:nvSpPr>
          <p:spPr>
            <a:xfrm rot="-4556960">
              <a:off x="3257335" y="1939059"/>
              <a:ext cx="578302" cy="578957"/>
            </a:xfrm>
            <a:prstGeom prst="pie">
              <a:avLst>
                <a:gd name="adj1" fmla="val 6190354"/>
                <a:gd name="adj2" fmla="val 14996165"/>
              </a:avLst>
            </a:prstGeom>
            <a:solidFill>
              <a:srgbClr val="249C90"/>
            </a:solidFill>
            <a:ln>
              <a:noFill/>
            </a:ln>
            <a:effectLst>
              <a:outerShdw blurRad="142875" algn="bl" rotWithShape="0">
                <a:srgbClr val="000000">
                  <a:alpha val="4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9"/>
            <p:cNvSpPr/>
            <p:nvPr/>
          </p:nvSpPr>
          <p:spPr>
            <a:xfrm rot="6204541">
              <a:off x="3257468" y="1938977"/>
              <a:ext cx="578264" cy="578917"/>
            </a:xfrm>
            <a:prstGeom prst="pie">
              <a:avLst>
                <a:gd name="adj1" fmla="val 4028252"/>
                <a:gd name="adj2" fmla="val 17183677"/>
              </a:avLst>
            </a:prstGeom>
            <a:solidFill>
              <a:srgbClr val="249C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9"/>
            <p:cNvSpPr txBox="1"/>
            <p:nvPr/>
          </p:nvSpPr>
          <p:spPr>
            <a:xfrm>
              <a:off x="4192941" y="1231509"/>
              <a:ext cx="816900" cy="50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Initial State</a:t>
              </a:r>
              <a:endParaRPr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0" name="Google Shape;260;p19"/>
            <p:cNvSpPr txBox="1"/>
            <p:nvPr/>
          </p:nvSpPr>
          <p:spPr>
            <a:xfrm>
              <a:off x="2978769" y="1917242"/>
              <a:ext cx="997500" cy="60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Distance</a:t>
              </a:r>
              <a:endParaRPr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1" name="Google Shape;261;p19"/>
            <p:cNvSpPr txBox="1"/>
            <p:nvPr/>
          </p:nvSpPr>
          <p:spPr>
            <a:xfrm>
              <a:off x="3380047" y="3209472"/>
              <a:ext cx="1136700" cy="50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Infection</a:t>
              </a:r>
              <a:endParaRPr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2" name="Google Shape;262;p19"/>
            <p:cNvSpPr txBox="1"/>
            <p:nvPr/>
          </p:nvSpPr>
          <p:spPr>
            <a:xfrm>
              <a:off x="4955315" y="3247321"/>
              <a:ext cx="11367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Moving</a:t>
              </a:r>
              <a:endParaRPr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3" name="Google Shape;263;p19"/>
            <p:cNvSpPr txBox="1"/>
            <p:nvPr/>
          </p:nvSpPr>
          <p:spPr>
            <a:xfrm>
              <a:off x="5219519" y="2125702"/>
              <a:ext cx="1136700" cy="50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Immune/Death</a:t>
              </a:r>
              <a:endParaRPr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64" name="Google Shape;264;p19"/>
          <p:cNvSpPr txBox="1"/>
          <p:nvPr/>
        </p:nvSpPr>
        <p:spPr>
          <a:xfrm>
            <a:off x="1396925" y="2630888"/>
            <a:ext cx="1176300" cy="7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Simulation</a:t>
            </a:r>
            <a:endParaRPr b="1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  At time t</a:t>
            </a:r>
            <a:endParaRPr b="1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5" name="Google Shape;265;p19">
            <a:extLst>
              <a:ext uri="{FF2B5EF4-FFF2-40B4-BE49-F238E27FC236}">
                <a16:creationId xmlns:a16="http://schemas.microsoft.com/office/drawing/2014/main" id="{8519A9B1-B12F-4242-B7F0-40D6AF8EE0B0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89825" y="1545376"/>
            <a:ext cx="3741799" cy="3002500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5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Parallelization Methods </a:t>
            </a:r>
            <a:endParaRPr/>
          </a:p>
        </p:txBody>
      </p:sp>
      <p:pic>
        <p:nvPicPr>
          <p:cNvPr id="271" name="Google Shape;27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0800" y="42949"/>
            <a:ext cx="2067000" cy="757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2" name="Google Shape;272;p20"/>
          <p:cNvGrpSpPr/>
          <p:nvPr/>
        </p:nvGrpSpPr>
        <p:grpSpPr>
          <a:xfrm>
            <a:off x="1593000" y="3362079"/>
            <a:ext cx="5957975" cy="643500"/>
            <a:chOff x="1593000" y="2322568"/>
            <a:chExt cx="5957975" cy="643500"/>
          </a:xfrm>
        </p:grpSpPr>
        <p:sp>
          <p:nvSpPr>
            <p:cNvPr id="273" name="Google Shape;273;p20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0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0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1B78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0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Python/C Pipeline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7" name="Google Shape;277;p20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1D7E74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0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1F8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79" name="Google Shape;279;p20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Integrate parallelized C code with Python pipeline</a:t>
              </a:r>
              <a:endParaRPr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80" name="Google Shape;280;p20"/>
          <p:cNvGrpSpPr/>
          <p:nvPr/>
        </p:nvGrpSpPr>
        <p:grpSpPr>
          <a:xfrm>
            <a:off x="1593000" y="2707194"/>
            <a:ext cx="5957975" cy="643500"/>
            <a:chOff x="1593000" y="2322568"/>
            <a:chExt cx="5957975" cy="643500"/>
          </a:xfrm>
        </p:grpSpPr>
        <p:sp>
          <p:nvSpPr>
            <p:cNvPr id="281" name="Google Shape;281;p20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0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0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1B78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0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chemeClr val="lt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Hybrid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5" name="Google Shape;285;p20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1D7E74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0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1F8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87" name="Google Shape;287;p20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457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MPI + OpenMP</a:t>
              </a:r>
              <a:endParaRPr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88" name="Google Shape;288;p20"/>
          <p:cNvGrpSpPr/>
          <p:nvPr/>
        </p:nvGrpSpPr>
        <p:grpSpPr>
          <a:xfrm>
            <a:off x="1593000" y="1397460"/>
            <a:ext cx="5957975" cy="643500"/>
            <a:chOff x="1593000" y="2322568"/>
            <a:chExt cx="5957975" cy="643500"/>
          </a:xfrm>
        </p:grpSpPr>
        <p:sp>
          <p:nvSpPr>
            <p:cNvPr id="289" name="Google Shape;289;p20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0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0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1B78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0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Shared Memory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3" name="Google Shape;293;p20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1D7E74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0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1F8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295" name="Google Shape;295;p20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457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OpenMP (CPU)</a:t>
              </a:r>
              <a:endParaRPr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96" name="Google Shape;296;p20"/>
          <p:cNvGrpSpPr/>
          <p:nvPr/>
        </p:nvGrpSpPr>
        <p:grpSpPr>
          <a:xfrm>
            <a:off x="1593000" y="2052335"/>
            <a:ext cx="5957975" cy="643500"/>
            <a:chOff x="1593000" y="2322568"/>
            <a:chExt cx="5957975" cy="643500"/>
          </a:xfrm>
        </p:grpSpPr>
        <p:sp>
          <p:nvSpPr>
            <p:cNvPr id="297" name="Google Shape;297;p20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0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0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1B78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0"/>
            <p:cNvSpPr/>
            <p:nvPr/>
          </p:nvSpPr>
          <p:spPr>
            <a:xfrm>
              <a:off x="2342625" y="2399958"/>
              <a:ext cx="20670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chemeClr val="lt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Distributed Memory</a:t>
              </a:r>
              <a:endPara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301" name="Google Shape;301;p20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1D7E74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1F8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457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MPI (many nodes)</a:t>
              </a:r>
              <a:endParaRPr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1"/>
          <p:cNvSpPr txBox="1">
            <a:spLocks noGrp="1"/>
          </p:cNvSpPr>
          <p:nvPr>
            <p:ph type="body" idx="1"/>
          </p:nvPr>
        </p:nvSpPr>
        <p:spPr>
          <a:xfrm>
            <a:off x="1068900" y="1110350"/>
            <a:ext cx="2321400" cy="16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>
                <a:solidFill>
                  <a:srgbClr val="00FFFF"/>
                </a:solidFill>
              </a:rPr>
              <a:t>Strong Scaling:</a:t>
            </a:r>
            <a:endParaRPr sz="1400" b="1">
              <a:solidFill>
                <a:srgbClr val="00FFFF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 sz="1400">
                <a:solidFill>
                  <a:srgbClr val="FFFFFF"/>
                </a:solidFill>
              </a:rPr>
              <a:t>Increased cores/threads/nodes on AWS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309" name="Google Shape;309;p21"/>
          <p:cNvSpPr txBox="1">
            <a:spLocks noGrp="1"/>
          </p:cNvSpPr>
          <p:nvPr>
            <p:ph type="title"/>
          </p:nvPr>
        </p:nvSpPr>
        <p:spPr>
          <a:xfrm>
            <a:off x="123305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Experiments</a:t>
            </a:r>
            <a:endParaRPr/>
          </a:p>
        </p:txBody>
      </p:sp>
      <p:pic>
        <p:nvPicPr>
          <p:cNvPr id="310" name="Google Shape;3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0800" y="42949"/>
            <a:ext cx="2067000" cy="75715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21"/>
          <p:cNvSpPr txBox="1">
            <a:spLocks noGrp="1"/>
          </p:cNvSpPr>
          <p:nvPr>
            <p:ph type="body" idx="1"/>
          </p:nvPr>
        </p:nvSpPr>
        <p:spPr>
          <a:xfrm>
            <a:off x="1068900" y="2571750"/>
            <a:ext cx="3610500" cy="25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>
                <a:solidFill>
                  <a:srgbClr val="00FFFF"/>
                </a:solidFill>
              </a:rPr>
              <a:t>Weak Scaling:</a:t>
            </a:r>
            <a:endParaRPr sz="1400" b="1">
              <a:solidFill>
                <a:srgbClr val="00FFFF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 sz="1400">
                <a:solidFill>
                  <a:srgbClr val="FFFFFF"/>
                </a:solidFill>
              </a:rPr>
              <a:t>Varying by population density:</a:t>
            </a:r>
            <a:endParaRPr sz="1400">
              <a:solidFill>
                <a:srgbClr val="FFFFFF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-GB" sz="1400">
                <a:solidFill>
                  <a:srgbClr val="FFFFFF"/>
                </a:solidFill>
              </a:rPr>
              <a:t>Rural: &lt; 500 per square mile</a:t>
            </a:r>
            <a:endParaRPr sz="1400">
              <a:solidFill>
                <a:srgbClr val="FFFFFF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-GB" sz="1400">
                <a:solidFill>
                  <a:srgbClr val="FFFFFF"/>
                </a:solidFill>
              </a:rPr>
              <a:t>Suburban: 500-4,000 per square mile</a:t>
            </a:r>
            <a:endParaRPr sz="1400">
              <a:solidFill>
                <a:srgbClr val="FFFFFF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-GB" sz="1400">
                <a:solidFill>
                  <a:srgbClr val="FFFFFF"/>
                </a:solidFill>
              </a:rPr>
              <a:t>Urban: </a:t>
            </a:r>
            <a:endParaRPr sz="1400">
              <a:solidFill>
                <a:srgbClr val="FFFFFF"/>
              </a:solidFill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</a:pPr>
            <a:r>
              <a:rPr lang="en-GB" sz="1400">
                <a:solidFill>
                  <a:srgbClr val="FFFFFF"/>
                </a:solidFill>
              </a:rPr>
              <a:t>Boston: 14,000/sq. mile</a:t>
            </a:r>
            <a:endParaRPr sz="1400">
              <a:solidFill>
                <a:srgbClr val="FFFFFF"/>
              </a:solidFill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</a:pPr>
            <a:r>
              <a:rPr lang="en-GB" sz="1400">
                <a:solidFill>
                  <a:srgbClr val="FFFFFF"/>
                </a:solidFill>
              </a:rPr>
              <a:t>New York: 26,000/sq. mile</a:t>
            </a:r>
            <a:endParaRPr sz="14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cxnSp>
        <p:nvCxnSpPr>
          <p:cNvPr id="312" name="Google Shape;312;p21"/>
          <p:cNvCxnSpPr/>
          <p:nvPr/>
        </p:nvCxnSpPr>
        <p:spPr>
          <a:xfrm>
            <a:off x="5130725" y="1363775"/>
            <a:ext cx="25800" cy="350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3" name="Google Shape;313;p21"/>
          <p:cNvSpPr txBox="1"/>
          <p:nvPr/>
        </p:nvSpPr>
        <p:spPr>
          <a:xfrm>
            <a:off x="5334575" y="1110350"/>
            <a:ext cx="3000000" cy="38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Isolation Functions: (also weak scaling):</a:t>
            </a:r>
            <a:endParaRPr b="1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●"/>
            </a:pPr>
            <a:r>
              <a:rPr lang="en-GB" sz="13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Constant function</a:t>
            </a:r>
            <a:endParaRPr sz="1300"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○"/>
            </a:pPr>
            <a:r>
              <a:rPr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Random , constant movement (current prototype)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●"/>
            </a:pPr>
            <a:r>
              <a:rPr lang="en-GB" sz="13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Social distancing </a:t>
            </a:r>
            <a:endParaRPr sz="1300"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○"/>
            </a:pPr>
            <a:r>
              <a:rPr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Dependent on time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○"/>
            </a:pPr>
            <a:r>
              <a:rPr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exp(-0.1*t)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●"/>
            </a:pPr>
            <a:r>
              <a:rPr lang="en-GB" sz="13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Sinusoidal distancing</a:t>
            </a:r>
            <a:endParaRPr sz="1300"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○"/>
            </a:pPr>
            <a:r>
              <a:rPr lang="en-GB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(cos(2*t)+1)/2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2"/>
          <p:cNvSpPr txBox="1">
            <a:spLocks noGrp="1"/>
          </p:cNvSpPr>
          <p:nvPr>
            <p:ph type="body" idx="1"/>
          </p:nvPr>
        </p:nvSpPr>
        <p:spPr>
          <a:xfrm>
            <a:off x="1070600" y="1081625"/>
            <a:ext cx="7265700" cy="38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FFFF"/>
                </a:solidFill>
                <a:latin typeface="Arial"/>
                <a:ea typeface="Arial"/>
                <a:cs typeface="Arial"/>
                <a:sym typeface="Arial"/>
              </a:rPr>
              <a:t>Time complexity</a:t>
            </a:r>
            <a:r>
              <a:rPr lang="en-GB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GB" sz="1400"/>
              <a:t>O(n</a:t>
            </a:r>
            <a:r>
              <a:rPr lang="en-GB" sz="1400" baseline="30000"/>
              <a:t>2</a:t>
            </a:r>
            <a:r>
              <a:rPr lang="en-GB" sz="1400"/>
              <a:t>)</a:t>
            </a:r>
            <a:endParaRPr sz="1400"/>
          </a:p>
          <a:p>
            <a:pPr marL="914400" lvl="1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Serial model: 45 minute runtime/population density of 2,000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FFFF"/>
                </a:solidFill>
                <a:latin typeface="Arial"/>
                <a:ea typeface="Arial"/>
                <a:cs typeface="Arial"/>
                <a:sym typeface="Arial"/>
              </a:rPr>
              <a:t>Theoretical speedup</a:t>
            </a:r>
            <a:endParaRPr sz="1400">
              <a:solidFill>
                <a:srgbClr val="00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-GB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Parallelizable fraction: s=92% 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-GB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Strong scaling: 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-GB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Weak scaling: 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rgbClr val="00FFFF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FFFF"/>
                </a:solidFill>
                <a:latin typeface="Arial"/>
                <a:ea typeface="Arial"/>
                <a:cs typeface="Arial"/>
                <a:sym typeface="Arial"/>
              </a:rPr>
              <a:t>Overheads</a:t>
            </a:r>
            <a:endParaRPr sz="1400">
              <a:solidFill>
                <a:srgbClr val="00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Communication (MPI)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Load imbalance, synchronization (OpenMP)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I/O between Python and C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FFFF"/>
                </a:solidFill>
                <a:latin typeface="Arial"/>
                <a:ea typeface="Arial"/>
                <a:cs typeface="Arial"/>
                <a:sym typeface="Arial"/>
              </a:rPr>
              <a:t>Optimizations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-GB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Loop scheduling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</a:pPr>
            <a:r>
              <a:rPr lang="en-GB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Remove redundant synchronization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51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Complexity &amp; Speedup</a:t>
            </a:r>
            <a:endParaRPr/>
          </a:p>
        </p:txBody>
      </p:sp>
      <p:pic>
        <p:nvPicPr>
          <p:cNvPr id="320" name="Google Shape;3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0800" y="42949"/>
            <a:ext cx="2067000" cy="75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0237" y="2796975"/>
            <a:ext cx="1865876" cy="38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40225" y="2346726"/>
            <a:ext cx="1167378" cy="38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"/>
</p:tagLst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303</Words>
  <Application>Microsoft Macintosh PowerPoint</Application>
  <PresentationFormat>On-screen Show (16:9)</PresentationFormat>
  <Paragraphs>64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Roboto Medium</vt:lpstr>
      <vt:lpstr>Lato</vt:lpstr>
      <vt:lpstr>Roboto Thin</vt:lpstr>
      <vt:lpstr>Roboto</vt:lpstr>
      <vt:lpstr>Arial</vt:lpstr>
      <vt:lpstr>Montserrat</vt:lpstr>
      <vt:lpstr>Focus</vt:lpstr>
      <vt:lpstr>Design Presentation:  Simulating the Spread of COVID-19</vt:lpstr>
      <vt:lpstr>Analysis of Existing Code</vt:lpstr>
      <vt:lpstr>Parallelization Methods </vt:lpstr>
      <vt:lpstr>Experiments</vt:lpstr>
      <vt:lpstr>Complexity &amp; Speedup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Presentation:  Simulating the Spread of COVID-19</dc:title>
  <cp:lastModifiedBy>Zheng, Huahua</cp:lastModifiedBy>
  <cp:revision>2</cp:revision>
  <dcterms:modified xsi:type="dcterms:W3CDTF">2020-04-23T11:58:52Z</dcterms:modified>
</cp:coreProperties>
</file>